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3" r:id="rId6"/>
    <p:sldId id="265" r:id="rId7"/>
    <p:sldId id="275" r:id="rId8"/>
    <p:sldId id="276" r:id="rId9"/>
    <p:sldId id="277" r:id="rId10"/>
    <p:sldId id="269" r:id="rId11"/>
    <p:sldId id="267" r:id="rId12"/>
    <p:sldId id="273" r:id="rId13"/>
    <p:sldId id="279" r:id="rId14"/>
    <p:sldId id="281" r:id="rId15"/>
    <p:sldId id="282" r:id="rId16"/>
    <p:sldId id="280" r:id="rId17"/>
    <p:sldId id="283" r:id="rId18"/>
    <p:sldId id="284" r:id="rId19"/>
    <p:sldId id="285" r:id="rId20"/>
    <p:sldId id="286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5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6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52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90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0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4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69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5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9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3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2837C7-1BBC-4A1C-B3AE-BD019EA0A154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42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CA6-89A2-E3E3-BA14-6EB2EAEBB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52" y="2185416"/>
            <a:ext cx="9144000" cy="839404"/>
          </a:xfrm>
        </p:spPr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9D12B-547B-7C72-1972-15869B14F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886" y="1749466"/>
            <a:ext cx="6507480" cy="45789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Technology, Bombay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5890300-2356-D262-F85B-EBD994569BC0}"/>
              </a:ext>
            </a:extLst>
          </p:cNvPr>
          <p:cNvSpPr txBox="1">
            <a:spLocks/>
          </p:cNvSpPr>
          <p:nvPr/>
        </p:nvSpPr>
        <p:spPr>
          <a:xfrm>
            <a:off x="3643884" y="3810756"/>
            <a:ext cx="6507480" cy="1046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Riya Sunil Kharade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: Prof. Gulab Singh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: Microwave Satellite Data Processing</a:t>
            </a:r>
          </a:p>
        </p:txBody>
      </p:sp>
      <p:pic>
        <p:nvPicPr>
          <p:cNvPr id="1026" name="Picture 2" descr="IIT Bombay - Wikipedia">
            <a:extLst>
              <a:ext uri="{FF2B5EF4-FFF2-40B4-BE49-F238E27FC236}">
                <a16:creationId xmlns:a16="http://schemas.microsoft.com/office/drawing/2014/main" id="{DE450058-6E9E-8458-1E2A-05E2DA79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02" y="1702265"/>
            <a:ext cx="494033" cy="48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9736371-F8EF-33E0-FFC4-722F8438AB8B}"/>
              </a:ext>
            </a:extLst>
          </p:cNvPr>
          <p:cNvSpPr txBox="1">
            <a:spLocks/>
          </p:cNvSpPr>
          <p:nvPr/>
        </p:nvSpPr>
        <p:spPr>
          <a:xfrm>
            <a:off x="2915412" y="3017968"/>
            <a:ext cx="6507480" cy="457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Prayagraj (A and B)</a:t>
            </a:r>
          </a:p>
        </p:txBody>
      </p:sp>
    </p:spTree>
    <p:extLst>
      <p:ext uri="{BB962C8B-B14F-4D97-AF65-F5344CB8AC3E}">
        <p14:creationId xmlns:p14="http://schemas.microsoft.com/office/powerpoint/2010/main" val="296482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0B48-DE0F-A229-8CFE-3FB66C52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F6EB-D3F1-4BE6-C0BD-D899F4DF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88521"/>
            <a:ext cx="9601196" cy="1303867"/>
          </a:xfrm>
        </p:spPr>
        <p:txBody>
          <a:bodyPr/>
          <a:lstStyle/>
          <a:p>
            <a:r>
              <a:rPr lang="en-IN" dirty="0"/>
              <a:t>Step 8: </a:t>
            </a:r>
            <a:r>
              <a:rPr lang="en-IN" dirty="0" err="1"/>
              <a:t>Multilooking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AD9A-875E-9CF7-47C9-A0E50361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Radar-SAR Utilities-</a:t>
            </a:r>
            <a:r>
              <a:rPr lang="en-IN" dirty="0" err="1"/>
              <a:t>Multilooking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45AB2C-6B2D-925D-1CCA-00372E69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67" y="2640121"/>
            <a:ext cx="3199228" cy="325936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73C4B6-DBD5-5EE5-63C1-7817745B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0" y="2640121"/>
            <a:ext cx="3217506" cy="3259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903E1-4D1E-B3B1-3D70-DDEAA176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11" y="2531230"/>
            <a:ext cx="3419935" cy="34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077C-A322-05DF-7A2E-4F1E3AA9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62BA-3234-5C18-62D2-0ECDC3E8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9: Speckle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233A-A54E-310A-3AD0-750EC2A2E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Radar-Polarimetric-speckle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2647AF-C4E5-8F97-DCBE-A4DEC2AF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 t="6755" r="30502" b="12519"/>
          <a:stretch>
            <a:fillRect/>
          </a:stretch>
        </p:blipFill>
        <p:spPr>
          <a:xfrm>
            <a:off x="4919472" y="2510874"/>
            <a:ext cx="3282696" cy="35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8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8ACC-B21D-2FBD-D498-EF66791B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566-3632-0AF1-FE64-26FE394B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3E88-0AFF-CEB1-537E-F24F0E8D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602420"/>
            <a:ext cx="6681965" cy="32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5196-C249-35B6-CC63-CF6CF8C2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A702-AF5D-4842-193D-05DEDB4D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710A0-CFF2-6453-A885-3D42F300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6" y="2609480"/>
            <a:ext cx="5697854" cy="2874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9ACC6-F8F8-8F7D-3CB6-7703316A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83" y="2752028"/>
            <a:ext cx="3123840" cy="31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7870-D20F-B243-227A-AA48A9A6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12CA-C00D-55C7-8B02-18F779AF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45C31-95F4-54AD-9620-C8DB4EB3FBA7}"/>
              </a:ext>
            </a:extLst>
          </p:cNvPr>
          <p:cNvSpPr txBox="1"/>
          <p:nvPr/>
        </p:nvSpPr>
        <p:spPr>
          <a:xfrm>
            <a:off x="4344924" y="5532122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8C9E2-5F2D-FF97-1366-C2D7FCB89BC3}"/>
              </a:ext>
            </a:extLst>
          </p:cNvPr>
          <p:cNvSpPr txBox="1"/>
          <p:nvPr/>
        </p:nvSpPr>
        <p:spPr>
          <a:xfrm>
            <a:off x="6883908" y="5563032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pg</a:t>
            </a:r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CBF9B-47C5-3273-C19D-857F2B5DBC3F}"/>
              </a:ext>
            </a:extLst>
          </p:cNvPr>
          <p:cNvSpPr txBox="1"/>
          <p:nvPr/>
        </p:nvSpPr>
        <p:spPr>
          <a:xfrm>
            <a:off x="9248394" y="5555576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pv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D7BF2-7BC2-B19A-5E6F-8001118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09"/>
          <a:stretch>
            <a:fillRect/>
          </a:stretch>
        </p:blipFill>
        <p:spPr>
          <a:xfrm>
            <a:off x="3264408" y="2737517"/>
            <a:ext cx="8175982" cy="25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0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E365A-662F-4D59-DEB4-B2504712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B430-6794-EC42-9ED0-922206D7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Old Normalized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F71DD-DD6C-7665-7617-6EC4A0CFFC71}"/>
              </a:ext>
            </a:extLst>
          </p:cNvPr>
          <p:cNvSpPr txBox="1"/>
          <p:nvPr/>
        </p:nvSpPr>
        <p:spPr>
          <a:xfrm>
            <a:off x="8493252" y="5209700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pg</a:t>
            </a:r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CE973-6E94-A2CF-FB73-7AAB00B95B19}"/>
              </a:ext>
            </a:extLst>
          </p:cNvPr>
          <p:cNvSpPr txBox="1"/>
          <p:nvPr/>
        </p:nvSpPr>
        <p:spPr>
          <a:xfrm>
            <a:off x="10305722" y="5178788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pv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812B-964A-90BB-3AD1-C0AF1120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40" y="2977009"/>
            <a:ext cx="4493947" cy="226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56894-0693-4D1C-A4C5-01ED5A37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08" y="2785808"/>
            <a:ext cx="5781952" cy="22625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F97DD8-EDFC-2E8D-DE6C-85A641BE6E80}"/>
              </a:ext>
            </a:extLst>
          </p:cNvPr>
          <p:cNvSpPr txBox="1"/>
          <p:nvPr/>
        </p:nvSpPr>
        <p:spPr>
          <a:xfrm>
            <a:off x="6310122" y="5178788"/>
            <a:ext cx="611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pc </a:t>
            </a:r>
          </a:p>
        </p:txBody>
      </p:sp>
    </p:spTree>
    <p:extLst>
      <p:ext uri="{BB962C8B-B14F-4D97-AF65-F5344CB8AC3E}">
        <p14:creationId xmlns:p14="http://schemas.microsoft.com/office/powerpoint/2010/main" val="3179014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DC3C-12A6-2CD3-9BC7-20391AD2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5989-5AE3-6A76-AD49-22DF1B8A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Previous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D0350-22C9-2BDE-0AB1-922E7C94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03"/>
          <a:stretch>
            <a:fillRect/>
          </a:stretch>
        </p:blipFill>
        <p:spPr>
          <a:xfrm>
            <a:off x="3493007" y="2678355"/>
            <a:ext cx="7687433" cy="285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4F519-4B59-0A20-8A7F-3C8ADC08F3CD}"/>
              </a:ext>
            </a:extLst>
          </p:cNvPr>
          <p:cNvSpPr txBox="1"/>
          <p:nvPr/>
        </p:nvSpPr>
        <p:spPr>
          <a:xfrm>
            <a:off x="4344924" y="5532122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34D67-7934-4E7B-CBC4-91E472FC7FF0}"/>
              </a:ext>
            </a:extLst>
          </p:cNvPr>
          <p:cNvSpPr txBox="1"/>
          <p:nvPr/>
        </p:nvSpPr>
        <p:spPr>
          <a:xfrm>
            <a:off x="6883908" y="5563032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pg</a:t>
            </a:r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79FB6-27E2-7DC3-6F12-002C4EDAE392}"/>
              </a:ext>
            </a:extLst>
          </p:cNvPr>
          <p:cNvSpPr txBox="1"/>
          <p:nvPr/>
        </p:nvSpPr>
        <p:spPr>
          <a:xfrm>
            <a:off x="9248394" y="5555576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pv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45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26D8E-F476-5E5A-8592-1D89F4C6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36C8-414D-AF1D-27EE-4B4CDE07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Previous Normalized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1E965-15B9-04F4-A54F-276219FE9BB2}"/>
              </a:ext>
            </a:extLst>
          </p:cNvPr>
          <p:cNvSpPr txBox="1"/>
          <p:nvPr/>
        </p:nvSpPr>
        <p:spPr>
          <a:xfrm>
            <a:off x="8493252" y="5209700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pg</a:t>
            </a:r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02C07-2841-6F83-7D1A-7C46ABAB20B0}"/>
              </a:ext>
            </a:extLst>
          </p:cNvPr>
          <p:cNvSpPr txBox="1"/>
          <p:nvPr/>
        </p:nvSpPr>
        <p:spPr>
          <a:xfrm>
            <a:off x="10305722" y="5178788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pv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9585B-3135-F0EC-0891-C9B90FC20E7A}"/>
              </a:ext>
            </a:extLst>
          </p:cNvPr>
          <p:cNvSpPr txBox="1"/>
          <p:nvPr/>
        </p:nvSpPr>
        <p:spPr>
          <a:xfrm>
            <a:off x="6310122" y="5178788"/>
            <a:ext cx="611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0C965-F496-6E1C-3416-2898A77A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14" y="2786699"/>
            <a:ext cx="7252713" cy="2269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0FCC9-EC91-C4AB-F6A7-8DFD03B3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41" y="3110900"/>
            <a:ext cx="3329732" cy="16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84D99-324A-BAA1-CA2E-864682AE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FC58-FA36-4315-6A79-9897888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Normalized Difference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98F70-AF96-697B-4D62-01FD460F3D2F}"/>
              </a:ext>
            </a:extLst>
          </p:cNvPr>
          <p:cNvSpPr txBox="1"/>
          <p:nvPr/>
        </p:nvSpPr>
        <p:spPr>
          <a:xfrm>
            <a:off x="8493251" y="5691202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pg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75D6B-A8CD-89FF-CBB0-D2D5CB36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42" y="2825298"/>
            <a:ext cx="4935658" cy="2384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42F4F-73D6-ECED-1403-531B5666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65" y="2533941"/>
            <a:ext cx="3263925" cy="31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2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03D29-1284-06D6-F8B8-5BBE3E08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52E-F90A-B583-E123-ED8B09A0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Normalized Difference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FBD81-963C-6AC6-B6B3-8B9F046918DB}"/>
              </a:ext>
            </a:extLst>
          </p:cNvPr>
          <p:cNvSpPr txBox="1"/>
          <p:nvPr/>
        </p:nvSpPr>
        <p:spPr>
          <a:xfrm>
            <a:off x="8474963" y="5875868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pv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4031-B560-9E76-F3C5-B9525832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03" y="2803097"/>
            <a:ext cx="5061697" cy="25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AAB51F-246B-8E62-FF67-6F452AC8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996" y="2648047"/>
            <a:ext cx="3235043" cy="32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8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B9CA-9ED3-FB86-2C2E-51BDDD8B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Downloading Using ASF for Prayagraj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93813-255C-BF79-F938-6B5D508A1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787" y="2651760"/>
            <a:ext cx="6753995" cy="3223578"/>
          </a:xfrm>
        </p:spPr>
      </p:pic>
    </p:spTree>
    <p:extLst>
      <p:ext uri="{BB962C8B-B14F-4D97-AF65-F5344CB8AC3E}">
        <p14:creationId xmlns:p14="http://schemas.microsoft.com/office/powerpoint/2010/main" val="1657085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FD1EE-23E1-83EA-3443-2241FCCA0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1772-7D84-0B2A-C691-2BB0A219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Math for Normalized Difference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FFFB0-BB11-26AD-3A98-E16441C276CC}"/>
              </a:ext>
            </a:extLst>
          </p:cNvPr>
          <p:cNvSpPr txBox="1"/>
          <p:nvPr/>
        </p:nvSpPr>
        <p:spPr>
          <a:xfrm>
            <a:off x="8474963" y="5875868"/>
            <a:ext cx="1751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745F5-B63B-BC55-6587-0286D60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785956"/>
            <a:ext cx="5058427" cy="2490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FAF9D-8834-62C3-E297-8570FE3A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25" y="2594425"/>
            <a:ext cx="3459984" cy="3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EE0D-CE26-B43D-C1EE-18D1ADA7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63-B1D4-1A48-5E6B-9D0F493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10: RGB Image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1F2C-49F4-9A83-5108-666B8A02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Right Click On TC file-Open RGB Image Window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CE2D2E-5FF2-5278-F196-88E2B5D1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6" y="3109423"/>
            <a:ext cx="3603692" cy="2309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A774F-4F14-F627-1DFD-595EDF72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00" y="2778165"/>
            <a:ext cx="296268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ECFE92-CE87-5F9C-C82D-5D5B3CAE2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099" y="4466813"/>
            <a:ext cx="1557270" cy="233145"/>
          </a:xfrm>
        </p:spPr>
        <p:txBody>
          <a:bodyPr>
            <a:normAutofit fontScale="40000" lnSpcReduction="20000"/>
          </a:bodyPr>
          <a:lstStyle/>
          <a:p>
            <a:r>
              <a:rPr lang="en-IN" dirty="0"/>
              <a:t>ORIGINAL MULTILOOKING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731D3-F813-0727-4B4D-CF898DC8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3" y="2459026"/>
            <a:ext cx="6832879" cy="193994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5410A3D-4AF1-908A-18C5-BB07D3B5E84D}"/>
              </a:ext>
            </a:extLst>
          </p:cNvPr>
          <p:cNvSpPr txBox="1">
            <a:spLocks/>
          </p:cNvSpPr>
          <p:nvPr/>
        </p:nvSpPr>
        <p:spPr>
          <a:xfrm>
            <a:off x="3815032" y="4466186"/>
            <a:ext cx="1434275" cy="165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TIME AVG MULTILOOKING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2EC310C-E438-22F2-1318-2F88318207E3}"/>
              </a:ext>
            </a:extLst>
          </p:cNvPr>
          <p:cNvSpPr txBox="1">
            <a:spLocks/>
          </p:cNvSpPr>
          <p:nvPr/>
        </p:nvSpPr>
        <p:spPr>
          <a:xfrm>
            <a:off x="6955644" y="4426620"/>
            <a:ext cx="926027" cy="14348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TIME AVG SPK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F8FB7B4-5589-F2C6-E2F6-95DE334DF7C0}"/>
              </a:ext>
            </a:extLst>
          </p:cNvPr>
          <p:cNvSpPr txBox="1">
            <a:spLocks/>
          </p:cNvSpPr>
          <p:nvPr/>
        </p:nvSpPr>
        <p:spPr>
          <a:xfrm>
            <a:off x="5376028" y="4438873"/>
            <a:ext cx="1285868" cy="14348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ORIGINAL SPK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9762151-E5B8-76D2-F635-9B316E8AAEF5}"/>
              </a:ext>
            </a:extLst>
          </p:cNvPr>
          <p:cNvSpPr txBox="1">
            <a:spLocks/>
          </p:cNvSpPr>
          <p:nvPr/>
        </p:nvSpPr>
        <p:spPr>
          <a:xfrm>
            <a:off x="8376969" y="4466186"/>
            <a:ext cx="926027" cy="14348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RGB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5BB3-D786-DD3B-1AC4-CE869867CC30}"/>
              </a:ext>
            </a:extLst>
          </p:cNvPr>
          <p:cNvSpPr txBox="1"/>
          <p:nvPr/>
        </p:nvSpPr>
        <p:spPr>
          <a:xfrm>
            <a:off x="2720536" y="1904715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Step 11: Comparison</a:t>
            </a:r>
          </a:p>
        </p:txBody>
      </p:sp>
    </p:spTree>
    <p:extLst>
      <p:ext uri="{BB962C8B-B14F-4D97-AF65-F5344CB8AC3E}">
        <p14:creationId xmlns:p14="http://schemas.microsoft.com/office/powerpoint/2010/main" val="8833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8F2E-E0EC-51CD-9358-6B1897E2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  S1 A and B Data /S1 Tops-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55DB-DA24-86B0-5B5E-3A4EC3CDF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Drag and Drop folder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BE4FA-D0D6-E70B-B34B-AF5BCB13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63" y="3301872"/>
            <a:ext cx="6468378" cy="914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2A40-618E-B8DF-FF50-7FA4B587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782" r="12341" b="5435"/>
          <a:stretch>
            <a:fillRect/>
          </a:stretch>
        </p:blipFill>
        <p:spPr>
          <a:xfrm>
            <a:off x="2706363" y="4070096"/>
            <a:ext cx="663880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43F1D-605D-8735-BBB6-03CCA65A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B4C2-1EF0-88A5-90A2-3741C2DB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2676"/>
            <a:ext cx="9601196" cy="1303867"/>
          </a:xfrm>
        </p:spPr>
        <p:txBody>
          <a:bodyPr/>
          <a:lstStyle/>
          <a:p>
            <a:r>
              <a:rPr lang="en-IN" dirty="0"/>
              <a:t>Step 2: Split (For A and B)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9F7B-ED28-C0CD-3771-2E255867C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991665"/>
            <a:ext cx="9601196" cy="45144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Radar-Sentinel 1 TOPS – S1 TOPS Split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D6694-BEBF-0C22-CAE7-AE893FC2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2235"/>
          <a:stretch>
            <a:fillRect/>
          </a:stretch>
        </p:blipFill>
        <p:spPr>
          <a:xfrm>
            <a:off x="968823" y="2600219"/>
            <a:ext cx="3283137" cy="249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FDDE5-13C7-7CDC-C236-08190D6B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9976" y="2593840"/>
            <a:ext cx="3572270" cy="264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24092-92C1-D665-65B3-2111ABD41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8479" r="11493" b="9116"/>
          <a:stretch>
            <a:fillRect/>
          </a:stretch>
        </p:blipFill>
        <p:spPr>
          <a:xfrm>
            <a:off x="7952246" y="2593840"/>
            <a:ext cx="3462526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C573-C74E-85C9-7C5A-217257BD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3330-F75F-9359-92FA-2A0D2503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Calibration (For A and B)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A61B-B676-BCB5-87AB-20A7905E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Radar-Radiometric-Calibration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C27B8-F974-7E1B-EE12-8A3AB4D3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54" y="2592947"/>
            <a:ext cx="3221988" cy="328749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B2135-E894-0E8D-4CE4-40532DF8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1" y="2536220"/>
            <a:ext cx="3327018" cy="340094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E5B2F1-B87B-996F-8466-79119883E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1" t="21228" r="33125" b="21921"/>
          <a:stretch>
            <a:fillRect/>
          </a:stretch>
        </p:blipFill>
        <p:spPr>
          <a:xfrm>
            <a:off x="7836408" y="2536219"/>
            <a:ext cx="3432638" cy="34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42AA-E7BF-EF2C-2B34-98F497CC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59D5-40CB-DDA7-81BC-B9B38EEB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4: </a:t>
            </a:r>
            <a:r>
              <a:rPr lang="en-IN" dirty="0" err="1"/>
              <a:t>Deburst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3FD8-D284-23C0-3368-6B8962EA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Radar-Sentinel 1 TOPS- S1 TOPS </a:t>
            </a:r>
            <a:r>
              <a:rPr lang="en-IN" dirty="0" err="1"/>
              <a:t>Deburst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9D73F9-CC22-0A00-6BA7-6FDFD9A6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594115"/>
            <a:ext cx="3227959" cy="330638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5EAB9-E25D-C8FE-4BBC-3C76BE0E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81" y="2715675"/>
            <a:ext cx="3126503" cy="3184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A4F3D-879F-A85D-C505-B4B0D8CA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75" y="2715668"/>
            <a:ext cx="3126503" cy="31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234D-B852-1EC0-0126-C74B2C2A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5ED0-16A7-F8A3-3DA7-C07057B1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5: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6346-D78A-7490-E9FE-CA5CF1B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Radar-Subset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1954F-BA34-EAFB-8CFA-92FE5533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3136" r="11706" b="7735"/>
          <a:stretch>
            <a:fillRect/>
          </a:stretch>
        </p:blipFill>
        <p:spPr>
          <a:xfrm>
            <a:off x="1719072" y="2538991"/>
            <a:ext cx="3895344" cy="353592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CC3DE0-6122-5267-39A3-63DC74001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3" t="18055" r="30553" b="21081"/>
          <a:stretch>
            <a:fillRect/>
          </a:stretch>
        </p:blipFill>
        <p:spPr>
          <a:xfrm>
            <a:off x="5828044" y="2538991"/>
            <a:ext cx="3895344" cy="35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32EF-9571-7A93-9567-A08706B51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FA72-F307-4254-CE4C-4070A602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6: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39A-0676-D496-C990-7399ECDA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</a:t>
            </a:r>
            <a:r>
              <a:rPr lang="en-IN" dirty="0" err="1"/>
              <a:t>Polametric</a:t>
            </a:r>
            <a:r>
              <a:rPr lang="en-IN" dirty="0"/>
              <a:t>-Matrix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7E0D46-31AE-1652-9FB8-66B294CC9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4" t="9517" r="27189" b="13896"/>
          <a:stretch>
            <a:fillRect/>
          </a:stretch>
        </p:blipFill>
        <p:spPr>
          <a:xfrm>
            <a:off x="1638886" y="2831998"/>
            <a:ext cx="3305908" cy="302219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DAC1E8-4CA0-5771-6ECE-366CAD671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6" t="18840" r="34975" b="16019"/>
          <a:stretch>
            <a:fillRect/>
          </a:stretch>
        </p:blipFill>
        <p:spPr>
          <a:xfrm>
            <a:off x="5879591" y="2688975"/>
            <a:ext cx="3502153" cy="33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42F2-B94A-0B68-3865-0CD961FC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9DC2-2903-C120-D3D7-B6780FFC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7:  </a:t>
            </a:r>
            <a:r>
              <a:rPr lang="en-IN" dirty="0" err="1"/>
              <a:t>Coregistration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AB5C-BC00-AF14-699E-6D24A5336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</a:t>
            </a:r>
            <a:r>
              <a:rPr lang="en-IN" dirty="0" err="1"/>
              <a:t>Coregistration</a:t>
            </a:r>
            <a:r>
              <a:rPr lang="en-IN" dirty="0"/>
              <a:t>-</a:t>
            </a:r>
            <a:r>
              <a:rPr lang="en-IN" dirty="0" err="1"/>
              <a:t>Coregistraion</a:t>
            </a:r>
            <a:endParaRPr lang="en-IN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781F5-75D9-670B-7769-185A9FBD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2764537"/>
            <a:ext cx="4358640" cy="311331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1ADBB1-0E1F-C59E-5D10-72E5B0F14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5" t="15452" r="24849" b="17720"/>
          <a:stretch>
            <a:fillRect/>
          </a:stretch>
        </p:blipFill>
        <p:spPr>
          <a:xfrm>
            <a:off x="6434326" y="2649434"/>
            <a:ext cx="4233673" cy="32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5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234</TotalTime>
  <Words>198</Words>
  <Application>Microsoft Office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Garamond</vt:lpstr>
      <vt:lpstr>Times New Roman</vt:lpstr>
      <vt:lpstr>Organic</vt:lpstr>
      <vt:lpstr>COREGISTRATION</vt:lpstr>
      <vt:lpstr>Data Downloading Using ASF for Prayagraj </vt:lpstr>
      <vt:lpstr>Import  S1 A and B Data /S1 Tops- Split </vt:lpstr>
      <vt:lpstr>Step 2: Split (For A and B)  </vt:lpstr>
      <vt:lpstr>Step 3: Calibration (For A and B) </vt:lpstr>
      <vt:lpstr>Step 4: Deburst</vt:lpstr>
      <vt:lpstr>Step 5: Subset</vt:lpstr>
      <vt:lpstr>Step 6: Matrix </vt:lpstr>
      <vt:lpstr>Step 7:  Coregistration</vt:lpstr>
      <vt:lpstr>Step 8: Multilooking</vt:lpstr>
      <vt:lpstr>Step 9: Speckle</vt:lpstr>
      <vt:lpstr>Band Math</vt:lpstr>
      <vt:lpstr>Band Math</vt:lpstr>
      <vt:lpstr>Band Math for Old</vt:lpstr>
      <vt:lpstr>Band Math for Old Normalized</vt:lpstr>
      <vt:lpstr>Band Math for Previous</vt:lpstr>
      <vt:lpstr>Band Math for Previous Normalized</vt:lpstr>
      <vt:lpstr>Band Math for Normalized Difference</vt:lpstr>
      <vt:lpstr>Band Math for Normalized Difference</vt:lpstr>
      <vt:lpstr>Band Math for Normalized Difference</vt:lpstr>
      <vt:lpstr>Step 10: RGB Image Window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Riya Kharade</dc:creator>
  <cp:lastModifiedBy>Riya Kharade</cp:lastModifiedBy>
  <cp:revision>12</cp:revision>
  <dcterms:created xsi:type="dcterms:W3CDTF">2025-06-08T11:05:20Z</dcterms:created>
  <dcterms:modified xsi:type="dcterms:W3CDTF">2025-06-12T10:10:14Z</dcterms:modified>
</cp:coreProperties>
</file>